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33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Team</c:v>
                </c:pt>
                <c:pt idx="1">
                  <c:v>Efficiency</c:v>
                </c:pt>
                <c:pt idx="2">
                  <c:v>Polyvalence</c:v>
                </c:pt>
                <c:pt idx="3">
                  <c:v>Autonomy</c:v>
                </c:pt>
                <c:pt idx="4">
                  <c:v>Technique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DF-4864-9505-3D079BDEB2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684888"/>
        <c:axId val="416684560"/>
      </c:radarChart>
      <c:catAx>
        <c:axId val="416684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84560"/>
        <c:crosses val="autoZero"/>
        <c:auto val="1"/>
        <c:lblAlgn val="ctr"/>
        <c:lblOffset val="100"/>
        <c:noMultiLvlLbl val="0"/>
      </c:catAx>
      <c:valAx>
        <c:axId val="416684560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6684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Team</c:v>
                </c:pt>
                <c:pt idx="1">
                  <c:v>Efficiency</c:v>
                </c:pt>
                <c:pt idx="2">
                  <c:v>Polyvalence</c:v>
                </c:pt>
                <c:pt idx="3">
                  <c:v>Autonomy</c:v>
                </c:pt>
                <c:pt idx="4">
                  <c:v>Technique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10</c:v>
                </c:pt>
                <c:pt idx="2">
                  <c:v>6</c:v>
                </c:pt>
                <c:pt idx="3">
                  <c:v>8</c:v>
                </c:pt>
                <c:pt idx="4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AB-4F6B-91AE-66AF6A43B6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684888"/>
        <c:axId val="416684560"/>
      </c:radarChart>
      <c:catAx>
        <c:axId val="416684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84560"/>
        <c:crosses val="autoZero"/>
        <c:auto val="1"/>
        <c:lblAlgn val="ctr"/>
        <c:lblOffset val="100"/>
        <c:noMultiLvlLbl val="0"/>
      </c:catAx>
      <c:valAx>
        <c:axId val="416684560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6684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Team</c:v>
                </c:pt>
                <c:pt idx="1">
                  <c:v>Efficiency</c:v>
                </c:pt>
                <c:pt idx="2">
                  <c:v>Polyvalence</c:v>
                </c:pt>
                <c:pt idx="3">
                  <c:v>Autonomy</c:v>
                </c:pt>
                <c:pt idx="4">
                  <c:v>Technique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8</c:v>
                </c:pt>
                <c:pt idx="2">
                  <c:v>3</c:v>
                </c:pt>
                <c:pt idx="3">
                  <c:v>5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11-4F0A-9F30-9CA8E1306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684888"/>
        <c:axId val="416684560"/>
      </c:radarChart>
      <c:catAx>
        <c:axId val="416684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84560"/>
        <c:crosses val="autoZero"/>
        <c:auto val="1"/>
        <c:lblAlgn val="ctr"/>
        <c:lblOffset val="100"/>
        <c:noMultiLvlLbl val="0"/>
      </c:catAx>
      <c:valAx>
        <c:axId val="416684560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6684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Team</c:v>
                </c:pt>
                <c:pt idx="1">
                  <c:v>Efficiency</c:v>
                </c:pt>
                <c:pt idx="2">
                  <c:v>Polyvalence</c:v>
                </c:pt>
                <c:pt idx="3">
                  <c:v>Autonomy</c:v>
                </c:pt>
                <c:pt idx="4">
                  <c:v>Technique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4C-4497-86E4-B7F1CA14A9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684888"/>
        <c:axId val="416684560"/>
      </c:radarChart>
      <c:catAx>
        <c:axId val="416684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84560"/>
        <c:crosses val="autoZero"/>
        <c:auto val="1"/>
        <c:lblAlgn val="ctr"/>
        <c:lblOffset val="100"/>
        <c:noMultiLvlLbl val="0"/>
      </c:catAx>
      <c:valAx>
        <c:axId val="416684560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6684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Team</c:v>
                </c:pt>
                <c:pt idx="1">
                  <c:v>Efficiency</c:v>
                </c:pt>
                <c:pt idx="2">
                  <c:v>Polyvalence</c:v>
                </c:pt>
                <c:pt idx="3">
                  <c:v>Autonomy</c:v>
                </c:pt>
                <c:pt idx="4">
                  <c:v>Technique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8</c:v>
                </c:pt>
                <c:pt idx="2">
                  <c:v>10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95-4E36-9E37-1F40FB521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684888"/>
        <c:axId val="416684560"/>
      </c:radarChart>
      <c:catAx>
        <c:axId val="416684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84560"/>
        <c:crosses val="autoZero"/>
        <c:auto val="1"/>
        <c:lblAlgn val="ctr"/>
        <c:lblOffset val="100"/>
        <c:noMultiLvlLbl val="0"/>
      </c:catAx>
      <c:valAx>
        <c:axId val="416684560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6684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1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/>
              <a:t>My Team</a:t>
            </a:r>
            <a:endParaRPr lang="en-US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Team</c:v>
                </c:pt>
                <c:pt idx="1">
                  <c:v>Efficiency</c:v>
                </c:pt>
                <c:pt idx="2">
                  <c:v>Polyvalence</c:v>
                </c:pt>
                <c:pt idx="3">
                  <c:v>Autonomy</c:v>
                </c:pt>
                <c:pt idx="4">
                  <c:v>Technique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</c:v>
                </c:pt>
                <c:pt idx="1">
                  <c:v>65</c:v>
                </c:pt>
                <c:pt idx="2">
                  <c:v>37</c:v>
                </c:pt>
                <c:pt idx="3">
                  <c:v>49</c:v>
                </c:pt>
                <c:pt idx="4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E3-47A8-8DC3-A135A6A2D4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6684888"/>
        <c:axId val="416684560"/>
      </c:radarChart>
      <c:catAx>
        <c:axId val="416684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6684560"/>
        <c:crosses val="autoZero"/>
        <c:auto val="1"/>
        <c:lblAlgn val="ctr"/>
        <c:lblOffset val="100"/>
        <c:noMultiLvlLbl val="0"/>
      </c:catAx>
      <c:valAx>
        <c:axId val="416684560"/>
        <c:scaling>
          <c:orientation val="minMax"/>
          <c:max val="7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6684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D042F-2C4B-4606-8244-672AC60DF3E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036008-1248-42E6-BF44-7BAF68D4BA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160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5907E6-12FA-4999-B01D-739F46B6DD6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91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3CF46-7BD2-435E-9630-49E928089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61BF67-AC35-4A60-8C83-5D2824EE58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80FCC-74A7-435C-BAFC-8818620FF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582406-0F6F-4AA1-AB51-9123682A6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BC53D-7E42-4406-B1D5-6E2B0BD44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383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E74F2-D63F-434F-AC34-FC7A7CB3F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81277D-5FAD-4275-92E3-8EBE128A0E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7DE98-41C8-4E7A-B677-FDAC11CB8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30A446-3740-4FF7-8EC3-6313B771A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D5CEB-7323-4C51-944F-6F2AD57A6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19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1BEBA4-E7A9-4AF4-9DBA-D09DCD0304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283174-7E87-48A4-B255-1F4631129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90D75-617B-45DD-B598-BFC56D697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80EA5D-07E6-43C5-9A5A-24203F4F5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4FFBE-F1ED-4F44-A263-89626EE5A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43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1196" y="905775"/>
            <a:ext cx="5526617" cy="4825100"/>
          </a:xfrm>
        </p:spPr>
        <p:txBody>
          <a:bodyPr/>
          <a:lstStyle>
            <a:lvl1pPr marL="0" indent="-188906" algn="l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EE3134"/>
              </a:buClr>
              <a:buSzPct val="100000"/>
              <a:buFont typeface=""/>
              <a:buChar char="•"/>
              <a:defRPr sz="2000" b="0" baseline="0">
                <a:solidFill>
                  <a:srgbClr val="000000"/>
                </a:solidFill>
                <a:latin typeface="Arial"/>
              </a:defRPr>
            </a:lvl1pPr>
            <a:lvl2pPr marL="403209" indent="-171443" algn="l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Arial"/>
              <a:buChar char="•"/>
              <a:defRPr sz="1800">
                <a:solidFill>
                  <a:srgbClr val="000000"/>
                </a:solidFill>
                <a:latin typeface="Arial"/>
              </a:defRPr>
            </a:lvl2pPr>
            <a:lvl3pPr marL="457182" indent="169857" algn="l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Arial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First level: Arial 18pt</a:t>
            </a:r>
          </a:p>
          <a:p>
            <a:pPr lvl="1"/>
            <a:r>
              <a:rPr lang="en-US"/>
              <a:t>Second level: Arial 16pt</a:t>
            </a:r>
          </a:p>
          <a:p>
            <a:pPr lvl="2"/>
            <a:r>
              <a:rPr lang="en-US"/>
              <a:t>Third level: Arial 14pt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0" hasCustomPrompt="1"/>
          </p:nvPr>
        </p:nvSpPr>
        <p:spPr>
          <a:xfrm>
            <a:off x="6351486" y="905775"/>
            <a:ext cx="5526617" cy="4825100"/>
          </a:xfrm>
        </p:spPr>
        <p:txBody>
          <a:bodyPr/>
          <a:lstStyle>
            <a:lvl1pPr marL="0" indent="-188906" algn="l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rgbClr val="EE3134"/>
              </a:buClr>
              <a:buSzPct val="100000"/>
              <a:buFont typeface=""/>
              <a:buChar char="•"/>
              <a:defRPr sz="2000" b="0" baseline="0">
                <a:solidFill>
                  <a:srgbClr val="000000"/>
                </a:solidFill>
                <a:latin typeface="Arial"/>
              </a:defRPr>
            </a:lvl1pPr>
            <a:lvl2pPr marL="403209" indent="-171443" algn="l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Arial"/>
              <a:buChar char="•"/>
              <a:defRPr sz="1800">
                <a:solidFill>
                  <a:srgbClr val="000000"/>
                </a:solidFill>
                <a:latin typeface="Arial"/>
              </a:defRPr>
            </a:lvl2pPr>
            <a:lvl3pPr marL="457182" indent="169857" algn="l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>
                <a:schemeClr val="accent5"/>
              </a:buClr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Arial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First level: Arial 18pt</a:t>
            </a:r>
          </a:p>
          <a:p>
            <a:pPr lvl="1"/>
            <a:r>
              <a:rPr lang="en-US"/>
              <a:t>Second level: Arial 16pt</a:t>
            </a:r>
          </a:p>
          <a:p>
            <a:pPr lvl="2"/>
            <a:r>
              <a:rPr lang="en-US"/>
              <a:t>Third level: Arial 14pt</a:t>
            </a:r>
          </a:p>
        </p:txBody>
      </p:sp>
    </p:spTree>
    <p:extLst>
      <p:ext uri="{BB962C8B-B14F-4D97-AF65-F5344CB8AC3E}">
        <p14:creationId xmlns:p14="http://schemas.microsoft.com/office/powerpoint/2010/main" val="80594165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3F78A-DD5F-4985-A744-CDE20844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9EE467-1464-46FA-B4E1-AC770DE1D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37E9C-E71B-4ABF-98E8-F670724E1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3E0AF0-12EF-4382-A5FD-289FEA99C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D7DDD-BA8F-4917-BE17-5C484CEE0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3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C21E2-BE68-498E-9E76-CA7E4B70F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9B151-0C0A-46A0-8F13-AF120D17BE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D4E1A4-1F32-4221-9734-290FC8A63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6D58DE-EDDC-44BF-A605-2120DFB5E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A8C54-4007-49C3-9D1E-3D52ED29E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0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802BC-D7BF-4E60-A4E7-DD2F93C3B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1EF9C-2B49-4B22-967F-A4E2719CBE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DEB62C-6C5E-48E7-864F-FF48B6658E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85E3B8-1C2A-4065-A655-10086995F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37E8D8-D083-47DB-AF73-8CF14FF04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492FB-8B9E-448D-AAA2-DAF74E580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54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92869-B532-45F7-AC9F-FE31E525D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B5F740-E6D9-4E4E-B126-36BBE1AC46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ED1EA-1714-4BAD-A502-4160D545DD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C224D1-E9F1-4326-BD94-DB140FF797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B11443-6B97-4526-93FD-14AED40A9F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69D426-3D64-4983-8D64-0991B8F2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63391E-A953-484B-A9E2-9C7C0063F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799F26-5EF6-4B92-B19F-0FA89EF7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38238-E638-4EF7-B630-900EBE455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419426-9775-4D77-A69C-AA46D0BC9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9CF6CE-F43C-4297-883E-0A1CF1FB1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6DE561-7149-4F45-8225-1661DD8E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6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76CD25-7271-4C36-A996-D39CC4A17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216E76-A3DF-49EE-8931-FFF6085C2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4134BD-0AC9-43CE-A2D3-B42F774FB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32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4B4FD-A7EC-44D9-BC1D-A40182F0A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B0C5F-3F07-4D57-BAF1-CEB232D2B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C5736-E38A-4F31-9562-5324BE02E6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462D36-92F2-42D6-A8BE-2A4FF54D4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B51BD8-0B11-447E-89D3-E2B671B40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994116-60CF-4969-B8EF-FB0662D31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00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FC1A3-73C9-4F69-87EC-F3D71B384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6136CF-8CE4-4573-A6B4-4D3325BB7B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554908-72F9-4C60-9E9F-230323D0C8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F8CFF6-BEBF-4468-88FA-58FC85FBD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E8D330-9F24-4096-A618-12CDF57EB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85E50-20F8-4920-A317-CC86BBC71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47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198F3-75F0-49CE-A544-81DE03FB7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796A6-DA9C-473D-A176-59F61C209F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A52E39-A634-45E1-87B1-EA1C808F41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7D523-0D4C-4984-B1BF-C467F1F725A5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869F43-76F6-48AF-A8F7-70AC3D98D2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CCC892-CF66-4AF3-83AD-BED2DDFB08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C5D70-CFCA-4B15-9ADC-470A165488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91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8084931-89B1-448C-931E-1B5075D4012F}"/>
              </a:ext>
            </a:extLst>
          </p:cNvPr>
          <p:cNvSpPr txBox="1"/>
          <p:nvPr/>
        </p:nvSpPr>
        <p:spPr>
          <a:xfrm>
            <a:off x="369115" y="251670"/>
            <a:ext cx="1672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Soldier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3A4396-0B91-4181-B545-0ADF377C2E36}"/>
              </a:ext>
            </a:extLst>
          </p:cNvPr>
          <p:cNvSpPr txBox="1"/>
          <p:nvPr/>
        </p:nvSpPr>
        <p:spPr>
          <a:xfrm>
            <a:off x="568753" y="1148450"/>
            <a:ext cx="86909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Versatile, the soldier may have a favorite area but can adapt to any situation. Has an average but constant efficiency. It is someone reliable that you can count on it.</a:t>
            </a:r>
          </a:p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Consensual, it can help to prevent conflict.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4C560CD-A636-4FC6-91D5-1644E39A3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557" y="4255560"/>
            <a:ext cx="502682" cy="656445"/>
          </a:xfrm>
          <a:prstGeom prst="rect">
            <a:avLst/>
          </a:prstGeom>
        </p:spPr>
      </p:pic>
      <p:pic>
        <p:nvPicPr>
          <p:cNvPr id="1026" name="Picture 2" descr="Cracked Skull Svg Png Icon Free Download (#492289 ...">
            <a:extLst>
              <a:ext uri="{FF2B5EF4-FFF2-40B4-BE49-F238E27FC236}">
                <a16:creationId xmlns:a16="http://schemas.microsoft.com/office/drawing/2014/main" id="{E23D48A5-E31D-4DBE-9984-19D6BC714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" y="5542230"/>
            <a:ext cx="494311" cy="65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5C83141F-8EB4-449B-B05C-74DB2C8C264C}"/>
              </a:ext>
            </a:extLst>
          </p:cNvPr>
          <p:cNvSpPr txBox="1"/>
          <p:nvPr/>
        </p:nvSpPr>
        <p:spPr>
          <a:xfrm>
            <a:off x="1141369" y="4200596"/>
            <a:ext cx="2180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Reliable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Consensual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08FE68-7311-4953-9989-EF39F8672F22}"/>
              </a:ext>
            </a:extLst>
          </p:cNvPr>
          <p:cNvSpPr txBox="1"/>
          <p:nvPr/>
        </p:nvSpPr>
        <p:spPr>
          <a:xfrm>
            <a:off x="1141369" y="5406001"/>
            <a:ext cx="4789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Lack of initiative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Must be a little pushed to release its potential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6F981B4-DF75-4274-A36B-83F723ACF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6304" y="251670"/>
            <a:ext cx="1553380" cy="2827090"/>
          </a:xfrm>
          <a:prstGeom prst="rect">
            <a:avLst/>
          </a:prstGeom>
        </p:spPr>
      </p:pic>
      <p:graphicFrame>
        <p:nvGraphicFramePr>
          <p:cNvPr id="33" name="Chart 32">
            <a:extLst>
              <a:ext uri="{FF2B5EF4-FFF2-40B4-BE49-F238E27FC236}">
                <a16:creationId xmlns:a16="http://schemas.microsoft.com/office/drawing/2014/main" id="{6AECDBA9-B843-4C6A-82FB-640B25C3AC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7320295"/>
              </p:ext>
            </p:extLst>
          </p:nvPr>
        </p:nvGraphicFramePr>
        <p:xfrm>
          <a:off x="6705600" y="3200400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48856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8084931-89B1-448C-931E-1B5075D4012F}"/>
              </a:ext>
            </a:extLst>
          </p:cNvPr>
          <p:cNvSpPr txBox="1"/>
          <p:nvPr/>
        </p:nvSpPr>
        <p:spPr>
          <a:xfrm>
            <a:off x="369115" y="251670"/>
            <a:ext cx="117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Tank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3A4396-0B91-4181-B545-0ADF377C2E36}"/>
              </a:ext>
            </a:extLst>
          </p:cNvPr>
          <p:cNvSpPr txBox="1"/>
          <p:nvPr/>
        </p:nvSpPr>
        <p:spPr>
          <a:xfrm>
            <a:off x="568753" y="1148450"/>
            <a:ext cx="86909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Not necessarily a veteran but very efficient in its work and able to quickly address the hardest problems. He can serve as a shield for his team by absorbing the unexpected workload and allowing others to stay focused.</a:t>
            </a:r>
          </a:p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 prefer working alone and doesn’t favorize team communication like can do the Paladin.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83141F-8EB4-449B-B05C-74DB2C8C264C}"/>
              </a:ext>
            </a:extLst>
          </p:cNvPr>
          <p:cNvSpPr txBox="1"/>
          <p:nvPr/>
        </p:nvSpPr>
        <p:spPr>
          <a:xfrm>
            <a:off x="1141369" y="4200596"/>
            <a:ext cx="2180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Very efficient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Autonomous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08FE68-7311-4953-9989-EF39F8672F22}"/>
              </a:ext>
            </a:extLst>
          </p:cNvPr>
          <p:cNvSpPr txBox="1"/>
          <p:nvPr/>
        </p:nvSpPr>
        <p:spPr>
          <a:xfrm>
            <a:off x="1141368" y="5687440"/>
            <a:ext cx="45547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Gruff, little consensual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be difficult to manage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9E95C9-3773-440D-8037-24AD43AB4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214" y="48973"/>
            <a:ext cx="2016671" cy="3164010"/>
          </a:xfrm>
          <a:prstGeom prst="rect">
            <a:avLst/>
          </a:prstGeom>
        </p:spPr>
      </p:pic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109EFBD7-1D38-4BDE-AC70-66CCA774CA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353838"/>
              </p:ext>
            </p:extLst>
          </p:nvPr>
        </p:nvGraphicFramePr>
        <p:xfrm>
          <a:off x="6716251" y="3212983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232D28B4-8BF0-4D9D-8BD0-8BCDEB659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57" y="4255560"/>
            <a:ext cx="502682" cy="656445"/>
          </a:xfrm>
          <a:prstGeom prst="rect">
            <a:avLst/>
          </a:prstGeom>
        </p:spPr>
      </p:pic>
      <p:pic>
        <p:nvPicPr>
          <p:cNvPr id="16" name="Picture 2" descr="Cracked Skull Svg Png Icon Free Download (#492289 ...">
            <a:extLst>
              <a:ext uri="{FF2B5EF4-FFF2-40B4-BE49-F238E27FC236}">
                <a16:creationId xmlns:a16="http://schemas.microsoft.com/office/drawing/2014/main" id="{6D950363-A001-4D40-8575-8A08C1C8D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" y="5542230"/>
            <a:ext cx="494311" cy="65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8400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8084931-89B1-448C-931E-1B5075D4012F}"/>
              </a:ext>
            </a:extLst>
          </p:cNvPr>
          <p:cNvSpPr txBox="1"/>
          <p:nvPr/>
        </p:nvSpPr>
        <p:spPr>
          <a:xfrm>
            <a:off x="369115" y="251670"/>
            <a:ext cx="1566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Psyker</a:t>
            </a:r>
            <a:endParaRPr lang="en-US" sz="4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3A4396-0B91-4181-B545-0ADF377C2E36}"/>
              </a:ext>
            </a:extLst>
          </p:cNvPr>
          <p:cNvSpPr txBox="1"/>
          <p:nvPr/>
        </p:nvSpPr>
        <p:spPr>
          <a:xfrm>
            <a:off x="568753" y="1148450"/>
            <a:ext cx="86909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Skilled but specialized in its domains. Able to address problems beyond the reach of other team members. He like to keep up and being considered as an expert.</a:t>
            </a:r>
          </a:p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 specialization imply a lack of polyvalence. Therefore, he cannot work alone and must be assisted by other people.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83141F-8EB4-449B-B05C-74DB2C8C264C}"/>
              </a:ext>
            </a:extLst>
          </p:cNvPr>
          <p:cNvSpPr txBox="1"/>
          <p:nvPr/>
        </p:nvSpPr>
        <p:spPr>
          <a:xfrm>
            <a:off x="1141368" y="4200596"/>
            <a:ext cx="4688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Propose innovative solution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Mentor and example to beginners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08FE68-7311-4953-9989-EF39F8672F22}"/>
              </a:ext>
            </a:extLst>
          </p:cNvPr>
          <p:cNvSpPr txBox="1"/>
          <p:nvPr/>
        </p:nvSpPr>
        <p:spPr>
          <a:xfrm>
            <a:off x="1141368" y="5687440"/>
            <a:ext cx="3925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Not polyvalent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be reluctant to change domain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890761-962A-4E74-B4A5-41CC403E4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2956" y="251670"/>
            <a:ext cx="1559479" cy="2441196"/>
          </a:xfrm>
          <a:prstGeom prst="rect">
            <a:avLst/>
          </a:prstGeom>
        </p:spPr>
      </p:pic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B2B061D7-F114-41A3-B826-9B6C4A9270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0320284"/>
              </p:ext>
            </p:extLst>
          </p:nvPr>
        </p:nvGraphicFramePr>
        <p:xfrm>
          <a:off x="6699385" y="3208745"/>
          <a:ext cx="54864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85E64A97-C5C0-4BF0-98C5-9C2DA6D11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57" y="4255560"/>
            <a:ext cx="502682" cy="656445"/>
          </a:xfrm>
          <a:prstGeom prst="rect">
            <a:avLst/>
          </a:prstGeom>
        </p:spPr>
      </p:pic>
      <p:pic>
        <p:nvPicPr>
          <p:cNvPr id="14" name="Picture 2" descr="Cracked Skull Svg Png Icon Free Download (#492289 ...">
            <a:extLst>
              <a:ext uri="{FF2B5EF4-FFF2-40B4-BE49-F238E27FC236}">
                <a16:creationId xmlns:a16="http://schemas.microsoft.com/office/drawing/2014/main" id="{516B1B75-13E4-40BE-B6FB-581B0392B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" y="5542230"/>
            <a:ext cx="494311" cy="65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026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8084931-89B1-448C-931E-1B5075D4012F}"/>
              </a:ext>
            </a:extLst>
          </p:cNvPr>
          <p:cNvSpPr txBox="1"/>
          <p:nvPr/>
        </p:nvSpPr>
        <p:spPr>
          <a:xfrm>
            <a:off x="369115" y="251670"/>
            <a:ext cx="17584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Paladin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3A4396-0B91-4181-B545-0ADF377C2E36}"/>
              </a:ext>
            </a:extLst>
          </p:cNvPr>
          <p:cNvSpPr txBox="1"/>
          <p:nvPr/>
        </p:nvSpPr>
        <p:spPr>
          <a:xfrm>
            <a:off x="568753" y="1148450"/>
            <a:ext cx="86909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Has very good soft skills with natural social ability which provides a bonus to the whole team. Pure paladin are completely useless alone and should be part of a relatively big team to take advantage of it potential.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83141F-8EB4-449B-B05C-74DB2C8C264C}"/>
              </a:ext>
            </a:extLst>
          </p:cNvPr>
          <p:cNvSpPr txBox="1"/>
          <p:nvPr/>
        </p:nvSpPr>
        <p:spPr>
          <a:xfrm>
            <a:off x="1141368" y="4200596"/>
            <a:ext cx="4479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Improve productivity of the whole teams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Avoid conflict in the team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08FE68-7311-4953-9989-EF39F8672F22}"/>
              </a:ext>
            </a:extLst>
          </p:cNvPr>
          <p:cNvSpPr txBox="1"/>
          <p:nvPr/>
        </p:nvSpPr>
        <p:spPr>
          <a:xfrm>
            <a:off x="1141368" y="5687440"/>
            <a:ext cx="5446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Useless alone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require technical management if he has to work on the product.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F2CA06-550C-406B-984A-AB74D1562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7540" y="217506"/>
            <a:ext cx="1625345" cy="2600552"/>
          </a:xfrm>
          <a:prstGeom prst="rect">
            <a:avLst/>
          </a:prstGeom>
        </p:spPr>
      </p:pic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42B10E9-0E26-4129-AAC0-AEE28CA818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478197"/>
              </p:ext>
            </p:extLst>
          </p:nvPr>
        </p:nvGraphicFramePr>
        <p:xfrm>
          <a:off x="6456784" y="3006953"/>
          <a:ext cx="5735216" cy="385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80C49902-4D45-4CBE-B937-5D6E1CDF5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57" y="4255560"/>
            <a:ext cx="502682" cy="656445"/>
          </a:xfrm>
          <a:prstGeom prst="rect">
            <a:avLst/>
          </a:prstGeom>
        </p:spPr>
      </p:pic>
      <p:pic>
        <p:nvPicPr>
          <p:cNvPr id="14" name="Picture 2" descr="Cracked Skull Svg Png Icon Free Download (#492289 ...">
            <a:extLst>
              <a:ext uri="{FF2B5EF4-FFF2-40B4-BE49-F238E27FC236}">
                <a16:creationId xmlns:a16="http://schemas.microsoft.com/office/drawing/2014/main" id="{CC62F839-7BE9-43C4-A4CA-3D6D32ABA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" y="5542230"/>
            <a:ext cx="494311" cy="65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408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A8084931-89B1-448C-931E-1B5075D4012F}"/>
              </a:ext>
            </a:extLst>
          </p:cNvPr>
          <p:cNvSpPr txBox="1"/>
          <p:nvPr/>
        </p:nvSpPr>
        <p:spPr>
          <a:xfrm>
            <a:off x="369115" y="251670"/>
            <a:ext cx="2055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Engineer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3A4396-0B91-4181-B545-0ADF377C2E36}"/>
              </a:ext>
            </a:extLst>
          </p:cNvPr>
          <p:cNvSpPr txBox="1"/>
          <p:nvPr/>
        </p:nvSpPr>
        <p:spPr>
          <a:xfrm>
            <a:off x="568753" y="1148450"/>
            <a:ext cx="86909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Engineer has a DevOps profile. It help its team with all the tool and infrastructure. Like the paladin, it can greatly improve team productivity by providing tool adapted to their needs.</a:t>
            </a:r>
          </a:p>
          <a:p>
            <a:pPr algn="just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Unlike Paladin, he has technical abilities which allows him to work alone.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83141F-8EB4-449B-B05C-74DB2C8C264C}"/>
              </a:ext>
            </a:extLst>
          </p:cNvPr>
          <p:cNvSpPr txBox="1"/>
          <p:nvPr/>
        </p:nvSpPr>
        <p:spPr>
          <a:xfrm>
            <a:off x="1141368" y="4200596"/>
            <a:ext cx="4479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Versatile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Technical bonus for the team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608FE68-7311-4953-9989-EF39F8672F22}"/>
              </a:ext>
            </a:extLst>
          </p:cNvPr>
          <p:cNvSpPr txBox="1"/>
          <p:nvPr/>
        </p:nvSpPr>
        <p:spPr>
          <a:xfrm>
            <a:off x="1141368" y="5687440"/>
            <a:ext cx="5024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Cannot solve complexes problems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Tendency to disperse</a:t>
            </a:r>
          </a:p>
          <a:p>
            <a:pPr marL="285750" indent="-285750" algn="just">
              <a:buFontTx/>
              <a:buChar char="-"/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feel lack of recognition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29D55E6-14FE-4ED6-801A-6D8A63FE69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6027492"/>
              </p:ext>
            </p:extLst>
          </p:nvPr>
        </p:nvGraphicFramePr>
        <p:xfrm>
          <a:off x="6571379" y="2855168"/>
          <a:ext cx="5620621" cy="4032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E794287F-75E1-477B-AB1A-0A1F155B4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6529" y="200494"/>
            <a:ext cx="1598465" cy="25439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8F13D32-2823-4B51-9BD6-3E485A130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557" y="4255560"/>
            <a:ext cx="502682" cy="656445"/>
          </a:xfrm>
          <a:prstGeom prst="rect">
            <a:avLst/>
          </a:prstGeom>
        </p:spPr>
      </p:pic>
      <p:pic>
        <p:nvPicPr>
          <p:cNvPr id="15" name="Picture 2" descr="Cracked Skull Svg Png Icon Free Download (#492289 ...">
            <a:extLst>
              <a:ext uri="{FF2B5EF4-FFF2-40B4-BE49-F238E27FC236}">
                <a16:creationId xmlns:a16="http://schemas.microsoft.com/office/drawing/2014/main" id="{6E85347E-E1CC-437C-80DB-84B30AE2F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39" y="5542230"/>
            <a:ext cx="494311" cy="65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746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" y="0"/>
            <a:ext cx="12191999" cy="5334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Interpreting result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5F954DA-BD98-4E6B-9EDE-DF84AB3225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57844549"/>
              </p:ext>
            </p:extLst>
          </p:nvPr>
        </p:nvGraphicFramePr>
        <p:xfrm>
          <a:off x="772417" y="1298278"/>
          <a:ext cx="5148989" cy="4507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B5EF03-F127-4775-B76B-73C04078D74B}"/>
              </a:ext>
            </a:extLst>
          </p:cNvPr>
          <p:cNvSpPr txBox="1"/>
          <p:nvPr/>
        </p:nvSpPr>
        <p:spPr>
          <a:xfrm>
            <a:off x="6854591" y="914400"/>
            <a:ext cx="34948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To update </a:t>
            </a:r>
            <a:r>
              <a:rPr lang="fr-FR" sz="1200" dirty="0" err="1"/>
              <a:t>this</a:t>
            </a:r>
            <a:r>
              <a:rPr lang="fr-FR" sz="1200" dirty="0"/>
              <a:t> </a:t>
            </a:r>
            <a:r>
              <a:rPr lang="fr-FR" sz="1200" dirty="0" err="1"/>
              <a:t>diagram</a:t>
            </a:r>
            <a:r>
              <a:rPr lang="fr-FR" sz="1200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Select </a:t>
            </a:r>
            <a:r>
              <a:rPr lang="fr-FR" sz="1200" dirty="0" err="1"/>
              <a:t>diagram</a:t>
            </a:r>
            <a:r>
              <a:rPr lang="fr-FR" sz="12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Click on Chart design -&gt; Edit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200" dirty="0"/>
              <a:t>Enter nb of </a:t>
            </a:r>
            <a:r>
              <a:rPr lang="fr-FR" sz="1200" dirty="0" err="1"/>
              <a:t>archetype</a:t>
            </a:r>
            <a:r>
              <a:rPr lang="fr-FR" sz="1200" dirty="0"/>
              <a:t> </a:t>
            </a:r>
            <a:r>
              <a:rPr lang="fr-FR" sz="1200" dirty="0" err="1"/>
              <a:t>you</a:t>
            </a:r>
            <a:r>
              <a:rPr lang="fr-FR" sz="1200" dirty="0"/>
              <a:t> have in </a:t>
            </a:r>
            <a:r>
              <a:rPr lang="fr-FR" sz="1200" dirty="0" err="1"/>
              <a:t>your</a:t>
            </a:r>
            <a:r>
              <a:rPr lang="fr-FR" sz="1200" dirty="0"/>
              <a:t> team</a:t>
            </a:r>
            <a:endParaRPr lang="en-US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43AE3B-5EE9-4D6C-919E-0D6FA2CA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0373" y="1745397"/>
            <a:ext cx="4809210" cy="1935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025B27-5547-4733-80E5-AF6A5E30BCA3}"/>
              </a:ext>
            </a:extLst>
          </p:cNvPr>
          <p:cNvSpPr/>
          <p:nvPr/>
        </p:nvSpPr>
        <p:spPr>
          <a:xfrm>
            <a:off x="9561250" y="1811045"/>
            <a:ext cx="1858333" cy="31535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9181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Office PowerPoint</Application>
  <PresentationFormat>Widescreen</PresentationFormat>
  <Paragraphs>42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Interpreting result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ANDRIEU Thibaut</dc:creator>
  <cp:lastModifiedBy>ANDRIEU Thibaut</cp:lastModifiedBy>
  <cp:revision>5</cp:revision>
  <dcterms:created xsi:type="dcterms:W3CDTF">2022-03-11T08:26:03Z</dcterms:created>
  <dcterms:modified xsi:type="dcterms:W3CDTF">2022-03-11T15:54:49Z</dcterms:modified>
</cp:coreProperties>
</file>